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57" r:id="rId5"/>
    <p:sldId id="258" r:id="rId6"/>
    <p:sldId id="265" r:id="rId7"/>
    <p:sldId id="270" r:id="rId8"/>
    <p:sldId id="261" r:id="rId9"/>
    <p:sldId id="262" r:id="rId10"/>
    <p:sldId id="268" r:id="rId11"/>
    <p:sldId id="266" r:id="rId12"/>
    <p:sldId id="267" r:id="rId13"/>
    <p:sldId id="263" r:id="rId14"/>
    <p:sldId id="269" r:id="rId15"/>
    <p:sldId id="271" r:id="rId16"/>
    <p:sldId id="272" r:id="rId17"/>
    <p:sldId id="273" r:id="rId18"/>
    <p:sldId id="264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44213AF-26F6-41FA-8D85-E2C5388D6E58}" type="datetimeFigureOut">
              <a:rPr lang="en-US" smtClean="0"/>
              <a:pPr/>
              <a:t>7/12/2013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kumimoji="0" lang="en-US">
              <a:solidFill>
                <a:schemeClr val="accent1">
                  <a:tint val="20000"/>
                </a:scheme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‹N°›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7/12/2013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7/12/2013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7/12/2013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‹N°›</a:t>
            </a:fld>
            <a:endParaRPr kumimoji="0"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7/12/2013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‹N°›</a:t>
            </a:fld>
            <a:endParaRPr kumimoji="0"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7/12/2013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‹N°›</a:t>
            </a:fld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7/12/2013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7/12/2013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‹N°›</a:t>
            </a:fld>
            <a:endParaRPr kumimoji="0"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7/12/2013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7/12/2013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44213AF-26F6-41FA-8D85-E2C5388D6E58}" type="datetimeFigureOut">
              <a:rPr lang="en-US" smtClean="0"/>
              <a:pPr/>
              <a:t>7/12/2013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‹N°›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44213AF-26F6-41FA-8D85-E2C5388D6E58}" type="datetimeFigureOut">
              <a:rPr lang="en-US" smtClean="0"/>
              <a:pPr/>
              <a:t>7/12/2013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‹N°›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b="0" dirty="0" smtClean="0">
                <a:latin typeface="Bookman Old Style" pitchFamily="18" charset="0"/>
              </a:rPr>
              <a:t>Atelier #1 – </a:t>
            </a:r>
            <a:r>
              <a:rPr lang="fr-FR" b="0" dirty="0" smtClean="0">
                <a:latin typeface="Chiller" pitchFamily="82" charset="0"/>
              </a:rPr>
              <a:t>Niveau intermédiaire</a:t>
            </a:r>
            <a:endParaRPr lang="fr-FR" b="0" dirty="0">
              <a:latin typeface="Chiller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611606"/>
            <a:ext cx="7772400" cy="2553698"/>
          </a:xfrm>
        </p:spPr>
        <p:txBody>
          <a:bodyPr>
            <a:normAutofit/>
          </a:bodyPr>
          <a:lstStyle/>
          <a:p>
            <a:r>
              <a:rPr lang="fr-FR" sz="1800" dirty="0" smtClean="0">
                <a:latin typeface="Bookman Old Style" pitchFamily="18" charset="0"/>
              </a:rPr>
              <a:t>Faisons connaissance</a:t>
            </a:r>
          </a:p>
          <a:p>
            <a:r>
              <a:rPr lang="fr-FR" sz="1800" dirty="0" smtClean="0">
                <a:latin typeface="Chiller" pitchFamily="82" charset="0"/>
              </a:rPr>
              <a:t>Le français des affaires: </a:t>
            </a:r>
            <a:r>
              <a:rPr lang="fr-FR" sz="1800" dirty="0" smtClean="0">
                <a:latin typeface="Bookman Old Style" pitchFamily="18" charset="0"/>
              </a:rPr>
              <a:t>le travail d’équipe</a:t>
            </a:r>
          </a:p>
          <a:p>
            <a:r>
              <a:rPr lang="fr-FR" sz="1800" dirty="0" smtClean="0">
                <a:latin typeface="Chiller" pitchFamily="82" charset="0"/>
              </a:rPr>
              <a:t>Vie quotidienne: </a:t>
            </a:r>
            <a:r>
              <a:rPr lang="fr-FR" sz="1800" dirty="0" smtClean="0">
                <a:latin typeface="Bookman Old Style" pitchFamily="18" charset="0"/>
              </a:rPr>
              <a:t>chez le médecin</a:t>
            </a:r>
          </a:p>
          <a:p>
            <a:r>
              <a:rPr lang="fr-FR" sz="1800" dirty="0" smtClean="0">
                <a:latin typeface="Chiller" pitchFamily="82" charset="0"/>
              </a:rPr>
              <a:t>Sujet général:</a:t>
            </a:r>
            <a:r>
              <a:rPr lang="fr-FR" sz="1800" dirty="0" smtClean="0">
                <a:latin typeface="Bookman Old Style" pitchFamily="18" charset="0"/>
              </a:rPr>
              <a:t> le bonheur</a:t>
            </a:r>
          </a:p>
          <a:p>
            <a:r>
              <a:rPr lang="fr-FR" sz="1800" dirty="0" smtClean="0">
                <a:latin typeface="Chiller" pitchFamily="82" charset="0"/>
              </a:rPr>
              <a:t>Spécial enseignants: </a:t>
            </a:r>
            <a:r>
              <a:rPr lang="fr-FR" sz="1800" dirty="0" smtClean="0">
                <a:latin typeface="Bookman Old Style" pitchFamily="18" charset="0"/>
              </a:rPr>
              <a:t>la discipline en classe</a:t>
            </a:r>
            <a:endParaRPr lang="fr-FR" sz="1800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pres-internet-les-medicaments-seront-ils-bientot-vendus-dans-les-grandes-surfaces_referen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3125" y="1690687"/>
            <a:ext cx="4857750" cy="3476625"/>
          </a:xfrm>
          <a:prstGeom prst="rect">
            <a:avLst/>
          </a:prstGeom>
        </p:spPr>
      </p:pic>
      <p:sp>
        <p:nvSpPr>
          <p:cNvPr id="3" name="Title 2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1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Bookman Old Style" pitchFamily="18" charset="0"/>
                <a:ea typeface="+mj-ea"/>
                <a:cs typeface="+mj-cs"/>
              </a:rPr>
              <a:t>À la pharmacie</a:t>
            </a:r>
            <a:endParaRPr kumimoji="0" lang="fr-FR" sz="4100" b="0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ansement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96336" y="5013176"/>
            <a:ext cx="1431602" cy="14316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 descr="épipe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332656"/>
            <a:ext cx="2404519" cy="15627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" name="Picture 1" descr="formes-pharmaceutiques-des-medicaments-3131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19672" y="1628800"/>
            <a:ext cx="5993031" cy="39479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3" descr="pilule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76256" y="476672"/>
            <a:ext cx="1752029" cy="11481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Picture 5" descr="bandag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520" y="4437112"/>
            <a:ext cx="1899855" cy="21328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Picture 6" descr="images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23928" y="332656"/>
            <a:ext cx="1575048" cy="10500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ZoneTexte 7"/>
          <p:cNvSpPr txBox="1"/>
          <p:nvPr/>
        </p:nvSpPr>
        <p:spPr>
          <a:xfrm>
            <a:off x="7452320" y="4437112"/>
            <a:ext cx="1575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/>
              <a:t>pansements</a:t>
            </a:r>
            <a:endParaRPr lang="fr-CA" dirty="0"/>
          </a:p>
        </p:txBody>
      </p:sp>
      <p:sp>
        <p:nvSpPr>
          <p:cNvPr id="9" name="ZoneTexte 8"/>
          <p:cNvSpPr txBox="1"/>
          <p:nvPr/>
        </p:nvSpPr>
        <p:spPr>
          <a:xfrm>
            <a:off x="5588670" y="2080097"/>
            <a:ext cx="1575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/>
              <a:t>comprimé</a:t>
            </a:r>
            <a:endParaRPr lang="fr-CA" dirty="0"/>
          </a:p>
        </p:txBody>
      </p:sp>
      <p:sp>
        <p:nvSpPr>
          <p:cNvPr id="10" name="ZoneTexte 9"/>
          <p:cNvSpPr txBox="1"/>
          <p:nvPr/>
        </p:nvSpPr>
        <p:spPr>
          <a:xfrm>
            <a:off x="3563888" y="107340"/>
            <a:ext cx="1575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/>
              <a:t>pommade</a:t>
            </a:r>
            <a:endParaRPr lang="fr-CA" dirty="0"/>
          </a:p>
        </p:txBody>
      </p:sp>
      <p:sp>
        <p:nvSpPr>
          <p:cNvPr id="11" name="ZoneTexte 10"/>
          <p:cNvSpPr txBox="1"/>
          <p:nvPr/>
        </p:nvSpPr>
        <p:spPr>
          <a:xfrm>
            <a:off x="2555776" y="1624869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/>
              <a:t>gélule</a:t>
            </a:r>
            <a:endParaRPr lang="fr-CA" dirty="0"/>
          </a:p>
        </p:txBody>
      </p:sp>
      <p:sp>
        <p:nvSpPr>
          <p:cNvPr id="12" name="ZoneTexte 11"/>
          <p:cNvSpPr txBox="1"/>
          <p:nvPr/>
        </p:nvSpPr>
        <p:spPr>
          <a:xfrm>
            <a:off x="7808081" y="1702777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/>
              <a:t>pilules</a:t>
            </a:r>
            <a:endParaRPr lang="fr-CA" dirty="0"/>
          </a:p>
        </p:txBody>
      </p:sp>
      <p:sp>
        <p:nvSpPr>
          <p:cNvPr id="13" name="ZoneTexte 12"/>
          <p:cNvSpPr txBox="1"/>
          <p:nvPr/>
        </p:nvSpPr>
        <p:spPr>
          <a:xfrm>
            <a:off x="1541736" y="280237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/>
              <a:t>sirop</a:t>
            </a:r>
            <a:endParaRPr lang="fr-CA" dirty="0"/>
          </a:p>
        </p:txBody>
      </p:sp>
      <p:sp>
        <p:nvSpPr>
          <p:cNvPr id="14" name="ZoneTexte 13"/>
          <p:cNvSpPr txBox="1"/>
          <p:nvPr/>
        </p:nvSpPr>
        <p:spPr>
          <a:xfrm>
            <a:off x="0" y="4045714"/>
            <a:ext cx="1349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/>
              <a:t>bandage</a:t>
            </a:r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asoi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5" y="476672"/>
            <a:ext cx="2758927" cy="1800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 descr="accessoires cheveu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32240" y="116632"/>
            <a:ext cx="2098120" cy="33569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 descr="gelcoiffan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39952" y="2996952"/>
            <a:ext cx="2008624" cy="12607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gel douch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3568" y="2780928"/>
            <a:ext cx="2593578" cy="28529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Picture 5" descr="savo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11960" y="764704"/>
            <a:ext cx="1804137" cy="17672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le-shampooing-addf332d-ee9b-4dda-a935-dd3e318d7a9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84168" y="4437112"/>
            <a:ext cx="2384590" cy="19076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>
                <a:latin typeface="Bookman Old Style" pitchFamily="18" charset="0"/>
              </a:rPr>
              <a:t>En utilisant les informations ci-dessous, inventez un dialogue </a:t>
            </a:r>
            <a:r>
              <a:rPr lang="fr-FR" dirty="0" smtClean="0">
                <a:solidFill>
                  <a:schemeClr val="accent3"/>
                </a:solidFill>
                <a:latin typeface="Bookman Old Style" pitchFamily="18" charset="0"/>
              </a:rPr>
              <a:t>(vous pouvez prendre des notes si vous le souhaitez). </a:t>
            </a:r>
            <a:r>
              <a:rPr lang="fr-FR" dirty="0" smtClean="0">
                <a:latin typeface="Bookman Old Style" pitchFamily="18" charset="0"/>
              </a:rPr>
              <a:t>Vous pouvez utiliser le dictionnaire pour trouver de nouveaux mots.</a:t>
            </a:r>
          </a:p>
          <a:p>
            <a:r>
              <a:rPr lang="fr-FR" dirty="0" smtClean="0">
                <a:latin typeface="Bookman Old Style" pitchFamily="18" charset="0"/>
              </a:rPr>
              <a:t>Jouez (interprétez) votre dialogue. </a:t>
            </a:r>
            <a:endParaRPr lang="fr-FR" dirty="0" smtClean="0">
              <a:latin typeface="Bookman Old Style" pitchFamily="18" charset="0"/>
            </a:endParaRPr>
          </a:p>
          <a:p>
            <a:endParaRPr lang="fr-FR" dirty="0">
              <a:latin typeface="Bookman Old Style" pitchFamily="18" charset="0"/>
            </a:endParaRPr>
          </a:p>
          <a:p>
            <a:r>
              <a:rPr lang="fr-FR" dirty="0" smtClean="0">
                <a:latin typeface="Bookman Old Style" pitchFamily="18" charset="0"/>
              </a:rPr>
              <a:t>Durée totale: 10 minutes</a:t>
            </a:r>
            <a:endParaRPr lang="fr-FR" dirty="0" smtClean="0">
              <a:latin typeface="Bookman Old Style" pitchFamily="18" charset="0"/>
            </a:endParaRPr>
          </a:p>
          <a:p>
            <a:endParaRPr lang="fr-FR" dirty="0" smtClean="0">
              <a:latin typeface="Bookman Old Style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0" i="1" dirty="0" smtClean="0">
                <a:latin typeface="Bookman Old Style" pitchFamily="18" charset="0"/>
              </a:rPr>
              <a:t>Dialogue</a:t>
            </a:r>
            <a:endParaRPr lang="fr-FR" b="0" i="1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>
                <a:latin typeface="Bookman Old Style" pitchFamily="18" charset="0"/>
              </a:rPr>
              <a:t>Est-ce que je peux vous aider ?</a:t>
            </a:r>
          </a:p>
          <a:p>
            <a:r>
              <a:rPr lang="fr-FR" dirty="0" smtClean="0">
                <a:latin typeface="Bookman Old Style" pitchFamily="18" charset="0"/>
              </a:rPr>
              <a:t>Cherchez-vous quelque chose en particulier ?</a:t>
            </a:r>
          </a:p>
          <a:p>
            <a:endParaRPr lang="fr-FR" dirty="0" smtClean="0">
              <a:latin typeface="Bookman Old Style" pitchFamily="18" charset="0"/>
            </a:endParaRPr>
          </a:p>
          <a:p>
            <a:r>
              <a:rPr lang="fr-FR" dirty="0" smtClean="0">
                <a:latin typeface="Bookman Old Style" pitchFamily="18" charset="0"/>
              </a:rPr>
              <a:t>Je cherche …</a:t>
            </a:r>
          </a:p>
          <a:p>
            <a:r>
              <a:rPr lang="fr-FR" dirty="0" smtClean="0">
                <a:latin typeface="Bookman Old Style" pitchFamily="18" charset="0"/>
              </a:rPr>
              <a:t>Je voudrais … </a:t>
            </a:r>
          </a:p>
          <a:p>
            <a:r>
              <a:rPr lang="fr-FR" dirty="0" smtClean="0">
                <a:latin typeface="Bookman Old Style" pitchFamily="18" charset="0"/>
              </a:rPr>
              <a:t>J’aimerais avoir …</a:t>
            </a:r>
          </a:p>
          <a:p>
            <a:endParaRPr lang="fr-FR" dirty="0" smtClean="0">
              <a:latin typeface="Bookman Old Style" pitchFamily="18" charset="0"/>
            </a:endParaRPr>
          </a:p>
          <a:p>
            <a:endParaRPr lang="fr-FR" dirty="0" smtClean="0">
              <a:latin typeface="Bookman Old Style" pitchFamily="18" charset="0"/>
            </a:endParaRPr>
          </a:p>
          <a:p>
            <a:r>
              <a:rPr lang="fr-FR" dirty="0" smtClean="0">
                <a:latin typeface="Bookman Old Style" pitchFamily="18" charset="0"/>
              </a:rPr>
              <a:t>Savez-vous/Sauriez vous où se trouve …?</a:t>
            </a:r>
          </a:p>
          <a:p>
            <a:r>
              <a:rPr lang="fr-FR" dirty="0" smtClean="0">
                <a:latin typeface="Bookman Old Style" pitchFamily="18" charset="0"/>
              </a:rPr>
              <a:t>Formules de politesse: Merci, vous êtes bien aimable…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fr-FR" b="0" i="1" dirty="0" smtClean="0">
                <a:latin typeface="Bookman Old Style" pitchFamily="18" charset="0"/>
              </a:rPr>
              <a:t>À la pharmacie</a:t>
            </a:r>
            <a:endParaRPr lang="fr-FR" b="0" i="1" dirty="0"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CA" sz="6600" dirty="0" smtClean="0">
                <a:latin typeface="Chiller" pitchFamily="82" charset="0"/>
              </a:rPr>
              <a:t>On </a:t>
            </a:r>
            <a:r>
              <a:rPr lang="en-CA" sz="6600" dirty="0" err="1" smtClean="0">
                <a:latin typeface="Chiller" pitchFamily="82" charset="0"/>
              </a:rPr>
              <a:t>est</a:t>
            </a:r>
            <a:r>
              <a:rPr lang="en-CA" sz="6600" dirty="0" smtClean="0">
                <a:latin typeface="Chiller" pitchFamily="82" charset="0"/>
              </a:rPr>
              <a:t> </a:t>
            </a:r>
            <a:r>
              <a:rPr lang="en-CA" sz="6600" dirty="0" err="1" smtClean="0">
                <a:latin typeface="Chiller" pitchFamily="82" charset="0"/>
              </a:rPr>
              <a:t>tous</a:t>
            </a:r>
            <a:r>
              <a:rPr lang="en-CA" sz="6600" dirty="0" smtClean="0">
                <a:latin typeface="Chiller" pitchFamily="82" charset="0"/>
              </a:rPr>
              <a:t> </a:t>
            </a:r>
            <a:r>
              <a:rPr lang="en-CA" sz="6600" dirty="0" err="1" smtClean="0">
                <a:latin typeface="Chiller" pitchFamily="82" charset="0"/>
              </a:rPr>
              <a:t>utiles</a:t>
            </a:r>
            <a:r>
              <a:rPr lang="en-CA" sz="6600" dirty="0" smtClean="0">
                <a:latin typeface="Chiller" pitchFamily="82" charset="0"/>
              </a:rPr>
              <a:t> !</a:t>
            </a:r>
            <a:endParaRPr lang="en-US" sz="6600" dirty="0">
              <a:latin typeface="Chiller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611606"/>
            <a:ext cx="7772400" cy="1493793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CA" dirty="0" err="1" smtClean="0">
                <a:latin typeface="Adobe Caslon Pro" pitchFamily="18" charset="0"/>
              </a:rPr>
              <a:t>Argumenter</a:t>
            </a:r>
            <a:endParaRPr lang="en-CA" dirty="0" smtClean="0">
              <a:latin typeface="Adobe Caslon Pro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CA" dirty="0" err="1" smtClean="0">
                <a:latin typeface="Adobe Caslon Pro" pitchFamily="18" charset="0"/>
              </a:rPr>
              <a:t>Qualités</a:t>
            </a:r>
            <a:r>
              <a:rPr lang="en-CA" dirty="0" smtClean="0">
                <a:latin typeface="Adobe Caslon Pro" pitchFamily="18" charset="0"/>
              </a:rPr>
              <a:t>/</a:t>
            </a:r>
            <a:r>
              <a:rPr lang="en-CA" dirty="0" err="1" smtClean="0">
                <a:latin typeface="Adobe Caslon Pro" pitchFamily="18" charset="0"/>
              </a:rPr>
              <a:t>défauts</a:t>
            </a:r>
            <a:endParaRPr lang="en-CA" dirty="0" smtClean="0">
              <a:latin typeface="Adobe Caslon Pro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>
                <a:latin typeface="Adobe Caslon Pro" pitchFamily="18" charset="0"/>
              </a:rPr>
              <a:t>Il y a </a:t>
            </a:r>
            <a:r>
              <a:rPr lang="en-CA" dirty="0" err="1" smtClean="0">
                <a:latin typeface="Adobe Caslon Pro" pitchFamily="18" charset="0"/>
              </a:rPr>
              <a:t>eu</a:t>
            </a:r>
            <a:r>
              <a:rPr lang="en-CA" dirty="0" smtClean="0">
                <a:latin typeface="Adobe Caslon Pro" pitchFamily="18" charset="0"/>
              </a:rPr>
              <a:t> un accident </a:t>
            </a:r>
            <a:r>
              <a:rPr lang="en-CA" dirty="0" err="1" smtClean="0">
                <a:latin typeface="Adobe Caslon Pro" pitchFamily="18" charset="0"/>
              </a:rPr>
              <a:t>d’avion</a:t>
            </a:r>
            <a:r>
              <a:rPr lang="en-CA" dirty="0" smtClean="0">
                <a:latin typeface="Adobe Caslon Pro" pitchFamily="18" charset="0"/>
              </a:rPr>
              <a:t> et </a:t>
            </a:r>
            <a:r>
              <a:rPr lang="en-CA" dirty="0" err="1" smtClean="0">
                <a:latin typeface="Adobe Caslon Pro" pitchFamily="18" charset="0"/>
              </a:rPr>
              <a:t>vous</a:t>
            </a:r>
            <a:r>
              <a:rPr lang="en-CA" dirty="0" smtClean="0">
                <a:latin typeface="Adobe Caslon Pro" pitchFamily="18" charset="0"/>
              </a:rPr>
              <a:t> </a:t>
            </a:r>
            <a:r>
              <a:rPr lang="en-CA" dirty="0" err="1" smtClean="0">
                <a:latin typeface="Adobe Caslon Pro" pitchFamily="18" charset="0"/>
              </a:rPr>
              <a:t>êtes</a:t>
            </a:r>
            <a:r>
              <a:rPr lang="en-CA" dirty="0" smtClean="0">
                <a:latin typeface="Adobe Caslon Pro" pitchFamily="18" charset="0"/>
              </a:rPr>
              <a:t> les </a:t>
            </a:r>
            <a:r>
              <a:rPr lang="en-CA" dirty="0" err="1" smtClean="0">
                <a:latin typeface="Adobe Caslon Pro" pitchFamily="18" charset="0"/>
              </a:rPr>
              <a:t>seuls</a:t>
            </a:r>
            <a:r>
              <a:rPr lang="en-CA" dirty="0" smtClean="0">
                <a:latin typeface="Adobe Caslon Pro" pitchFamily="18" charset="0"/>
              </a:rPr>
              <a:t> </a:t>
            </a:r>
            <a:r>
              <a:rPr lang="en-CA" dirty="0" err="1" smtClean="0">
                <a:latin typeface="Adobe Caslon Pro" pitchFamily="18" charset="0"/>
              </a:rPr>
              <a:t>survivants</a:t>
            </a:r>
            <a:r>
              <a:rPr lang="en-CA" dirty="0" smtClean="0">
                <a:latin typeface="Adobe Caslon Pro" pitchFamily="18" charset="0"/>
              </a:rPr>
              <a:t>.</a:t>
            </a:r>
          </a:p>
          <a:p>
            <a:pPr>
              <a:buNone/>
            </a:pPr>
            <a:endParaRPr lang="en-CA" dirty="0" smtClean="0">
              <a:latin typeface="Adobe Caslon Pro" pitchFamily="18" charset="0"/>
            </a:endParaRPr>
          </a:p>
          <a:p>
            <a:r>
              <a:rPr lang="en-CA" dirty="0" err="1" smtClean="0">
                <a:latin typeface="Adobe Caslon Pro" pitchFamily="18" charset="0"/>
              </a:rPr>
              <a:t>L’île</a:t>
            </a:r>
            <a:r>
              <a:rPr lang="en-CA" dirty="0" smtClean="0">
                <a:latin typeface="Adobe Caslon Pro" pitchFamily="18" charset="0"/>
              </a:rPr>
              <a:t> </a:t>
            </a:r>
            <a:r>
              <a:rPr lang="en-CA" dirty="0" err="1" smtClean="0">
                <a:latin typeface="Adobe Caslon Pro" pitchFamily="18" charset="0"/>
              </a:rPr>
              <a:t>est</a:t>
            </a:r>
            <a:r>
              <a:rPr lang="en-CA" dirty="0" smtClean="0">
                <a:latin typeface="Adobe Caslon Pro" pitchFamily="18" charset="0"/>
              </a:rPr>
              <a:t> </a:t>
            </a:r>
            <a:r>
              <a:rPr lang="en-CA" dirty="0" err="1" smtClean="0">
                <a:latin typeface="Adobe Caslon Pro" pitchFamily="18" charset="0"/>
              </a:rPr>
              <a:t>toute</a:t>
            </a:r>
            <a:r>
              <a:rPr lang="en-CA" dirty="0" smtClean="0">
                <a:latin typeface="Adobe Caslon Pro" pitchFamily="18" charset="0"/>
              </a:rPr>
              <a:t> petite et </a:t>
            </a:r>
            <a:r>
              <a:rPr lang="en-CA" dirty="0" err="1" smtClean="0">
                <a:latin typeface="Adobe Caslon Pro" pitchFamily="18" charset="0"/>
              </a:rPr>
              <a:t>il</a:t>
            </a:r>
            <a:r>
              <a:rPr lang="en-CA" dirty="0" smtClean="0">
                <a:latin typeface="Adobe Caslon Pro" pitchFamily="18" charset="0"/>
              </a:rPr>
              <a:t> </a:t>
            </a:r>
            <a:r>
              <a:rPr lang="en-CA" dirty="0" err="1" smtClean="0">
                <a:latin typeface="Adobe Caslon Pro" pitchFamily="18" charset="0"/>
              </a:rPr>
              <a:t>n’y</a:t>
            </a:r>
            <a:r>
              <a:rPr lang="en-CA" dirty="0" smtClean="0">
                <a:latin typeface="Adobe Caslon Pro" pitchFamily="18" charset="0"/>
              </a:rPr>
              <a:t> a de </a:t>
            </a:r>
            <a:r>
              <a:rPr lang="en-CA" dirty="0" err="1" smtClean="0">
                <a:latin typeface="Adobe Caslon Pro" pitchFamily="18" charset="0"/>
              </a:rPr>
              <a:t>réserves</a:t>
            </a:r>
            <a:r>
              <a:rPr lang="en-CA" dirty="0" smtClean="0">
                <a:latin typeface="Adobe Caslon Pro" pitchFamily="18" charset="0"/>
              </a:rPr>
              <a:t> </a:t>
            </a:r>
            <a:r>
              <a:rPr lang="en-CA" dirty="0" err="1" smtClean="0">
                <a:latin typeface="Adobe Caslon Pro" pitchFamily="18" charset="0"/>
              </a:rPr>
              <a:t>que</a:t>
            </a:r>
            <a:r>
              <a:rPr lang="en-CA" dirty="0" smtClean="0">
                <a:latin typeface="Adobe Caslon Pro" pitchFamily="18" charset="0"/>
              </a:rPr>
              <a:t> pour </a:t>
            </a:r>
            <a:r>
              <a:rPr lang="en-CA" dirty="0" err="1" smtClean="0">
                <a:latin typeface="Adobe Caslon Pro" pitchFamily="18" charset="0"/>
              </a:rPr>
              <a:t>quatre</a:t>
            </a:r>
            <a:r>
              <a:rPr lang="en-CA" dirty="0" smtClean="0">
                <a:latin typeface="Adobe Caslon Pro" pitchFamily="18" charset="0"/>
              </a:rPr>
              <a:t> </a:t>
            </a:r>
            <a:r>
              <a:rPr lang="en-CA" dirty="0" err="1" smtClean="0">
                <a:latin typeface="Adobe Caslon Pro" pitchFamily="18" charset="0"/>
              </a:rPr>
              <a:t>d’entre</a:t>
            </a:r>
            <a:r>
              <a:rPr lang="en-CA" dirty="0" smtClean="0">
                <a:latin typeface="Adobe Caslon Pro" pitchFamily="18" charset="0"/>
              </a:rPr>
              <a:t> </a:t>
            </a:r>
            <a:r>
              <a:rPr lang="en-CA" dirty="0" err="1" smtClean="0">
                <a:latin typeface="Adobe Caslon Pro" pitchFamily="18" charset="0"/>
              </a:rPr>
              <a:t>vous</a:t>
            </a:r>
            <a:r>
              <a:rPr lang="en-CA" dirty="0" smtClean="0">
                <a:latin typeface="Adobe Caslon Pro" pitchFamily="18" charset="0"/>
              </a:rPr>
              <a:t>. Qui </a:t>
            </a:r>
            <a:r>
              <a:rPr lang="en-CA" dirty="0" err="1" smtClean="0">
                <a:latin typeface="Adobe Caslon Pro" pitchFamily="18" charset="0"/>
              </a:rPr>
              <a:t>doit</a:t>
            </a:r>
            <a:r>
              <a:rPr lang="en-CA" dirty="0" smtClean="0">
                <a:latin typeface="Adobe Caslon Pro" pitchFamily="18" charset="0"/>
              </a:rPr>
              <a:t> </a:t>
            </a:r>
            <a:r>
              <a:rPr lang="en-CA" dirty="0" err="1" smtClean="0">
                <a:latin typeface="Adobe Caslon Pro" pitchFamily="18" charset="0"/>
              </a:rPr>
              <a:t>rester</a:t>
            </a:r>
            <a:r>
              <a:rPr lang="en-CA" dirty="0" smtClean="0">
                <a:latin typeface="Adobe Caslon Pro" pitchFamily="18" charset="0"/>
              </a:rPr>
              <a:t> </a:t>
            </a:r>
            <a:r>
              <a:rPr lang="en-CA" dirty="0" err="1" smtClean="0">
                <a:latin typeface="Adobe Caslon Pro" pitchFamily="18" charset="0"/>
              </a:rPr>
              <a:t>sur</a:t>
            </a:r>
            <a:r>
              <a:rPr lang="en-CA" dirty="0" smtClean="0">
                <a:latin typeface="Adobe Caslon Pro" pitchFamily="18" charset="0"/>
              </a:rPr>
              <a:t> </a:t>
            </a:r>
            <a:r>
              <a:rPr lang="en-CA" dirty="0" err="1" smtClean="0">
                <a:latin typeface="Adobe Caslon Pro" pitchFamily="18" charset="0"/>
              </a:rPr>
              <a:t>l’île</a:t>
            </a:r>
            <a:r>
              <a:rPr lang="en-CA" dirty="0" smtClean="0">
                <a:latin typeface="Adobe Caslon Pro" pitchFamily="18" charset="0"/>
              </a:rPr>
              <a:t>? </a:t>
            </a:r>
          </a:p>
          <a:p>
            <a:endParaRPr lang="en-CA" dirty="0" smtClean="0">
              <a:latin typeface="Adobe Caslon Pro" pitchFamily="18" charset="0"/>
            </a:endParaRPr>
          </a:p>
          <a:p>
            <a:r>
              <a:rPr lang="en-CA" i="1" dirty="0" smtClean="0">
                <a:latin typeface="Adobe Caslon Pro" pitchFamily="18" charset="0"/>
              </a:rPr>
              <a:t>Note: </a:t>
            </a:r>
            <a:r>
              <a:rPr lang="en-CA" i="1" dirty="0" err="1" smtClean="0">
                <a:latin typeface="Adobe Caslon Pro" pitchFamily="18" charset="0"/>
              </a:rPr>
              <a:t>Vous</a:t>
            </a:r>
            <a:r>
              <a:rPr lang="en-CA" i="1" dirty="0" smtClean="0">
                <a:latin typeface="Adobe Caslon Pro" pitchFamily="18" charset="0"/>
              </a:rPr>
              <a:t> </a:t>
            </a:r>
            <a:r>
              <a:rPr lang="en-CA" i="1" dirty="0" err="1" smtClean="0">
                <a:latin typeface="Adobe Caslon Pro" pitchFamily="18" charset="0"/>
              </a:rPr>
              <a:t>devez</a:t>
            </a:r>
            <a:r>
              <a:rPr lang="en-CA" i="1" dirty="0" smtClean="0">
                <a:latin typeface="Adobe Caslon Pro" pitchFamily="18" charset="0"/>
              </a:rPr>
              <a:t> </a:t>
            </a:r>
            <a:r>
              <a:rPr lang="en-CA" i="1" dirty="0" err="1" smtClean="0">
                <a:latin typeface="Adobe Caslon Pro" pitchFamily="18" charset="0"/>
              </a:rPr>
              <a:t>convaincre</a:t>
            </a:r>
            <a:r>
              <a:rPr lang="en-CA" i="1" dirty="0" smtClean="0">
                <a:latin typeface="Adobe Caslon Pro" pitchFamily="18" charset="0"/>
              </a:rPr>
              <a:t> les </a:t>
            </a:r>
            <a:r>
              <a:rPr lang="en-CA" i="1" dirty="0" err="1" smtClean="0">
                <a:latin typeface="Adobe Caslon Pro" pitchFamily="18" charset="0"/>
              </a:rPr>
              <a:t>autres</a:t>
            </a:r>
            <a:r>
              <a:rPr lang="en-CA" i="1" dirty="0" smtClean="0">
                <a:latin typeface="Adobe Caslon Pro" pitchFamily="18" charset="0"/>
              </a:rPr>
              <a:t> </a:t>
            </a:r>
            <a:r>
              <a:rPr lang="en-CA" i="1" dirty="0" err="1" smtClean="0">
                <a:latin typeface="Adobe Caslon Pro" pitchFamily="18" charset="0"/>
              </a:rPr>
              <a:t>que</a:t>
            </a:r>
            <a:r>
              <a:rPr lang="en-CA" i="1" dirty="0" smtClean="0">
                <a:latin typeface="Adobe Caslon Pro" pitchFamily="18" charset="0"/>
              </a:rPr>
              <a:t> </a:t>
            </a:r>
            <a:r>
              <a:rPr lang="en-CA" i="1" dirty="0" err="1" smtClean="0">
                <a:latin typeface="Adobe Caslon Pro" pitchFamily="18" charset="0"/>
              </a:rPr>
              <a:t>vous</a:t>
            </a:r>
            <a:r>
              <a:rPr lang="en-CA" i="1" dirty="0" smtClean="0">
                <a:latin typeface="Adobe Caslon Pro" pitchFamily="18" charset="0"/>
              </a:rPr>
              <a:t> </a:t>
            </a:r>
            <a:r>
              <a:rPr lang="en-CA" i="1" dirty="0" err="1" smtClean="0">
                <a:latin typeface="Adobe Caslon Pro" pitchFamily="18" charset="0"/>
              </a:rPr>
              <a:t>êtes</a:t>
            </a:r>
            <a:r>
              <a:rPr lang="en-CA" i="1" dirty="0" smtClean="0">
                <a:latin typeface="Adobe Caslon Pro" pitchFamily="18" charset="0"/>
              </a:rPr>
              <a:t> </a:t>
            </a:r>
            <a:r>
              <a:rPr lang="en-CA" i="1" dirty="0" err="1" smtClean="0">
                <a:latin typeface="Adobe Caslon Pro" pitchFamily="18" charset="0"/>
              </a:rPr>
              <a:t>utiles</a:t>
            </a:r>
            <a:r>
              <a:rPr lang="en-CA" i="1" dirty="0" smtClean="0">
                <a:latin typeface="Adobe Caslon Pro" pitchFamily="18" charset="0"/>
              </a:rPr>
              <a:t>. </a:t>
            </a:r>
            <a:r>
              <a:rPr lang="en-CA" i="1" dirty="0" err="1" smtClean="0">
                <a:latin typeface="Adobe Caslon Pro" pitchFamily="18" charset="0"/>
              </a:rPr>
              <a:t>Trouvez</a:t>
            </a:r>
            <a:r>
              <a:rPr lang="en-CA" i="1" dirty="0" smtClean="0">
                <a:latin typeface="Adobe Caslon Pro" pitchFamily="18" charset="0"/>
              </a:rPr>
              <a:t> des raisons pour </a:t>
            </a:r>
            <a:r>
              <a:rPr lang="en-CA" i="1" dirty="0" err="1" smtClean="0">
                <a:latin typeface="Adobe Caslon Pro" pitchFamily="18" charset="0"/>
              </a:rPr>
              <a:t>éliminer</a:t>
            </a:r>
            <a:r>
              <a:rPr lang="en-CA" i="1" dirty="0" smtClean="0">
                <a:latin typeface="Adobe Caslon Pro" pitchFamily="18" charset="0"/>
              </a:rPr>
              <a:t> les </a:t>
            </a:r>
            <a:r>
              <a:rPr lang="en-CA" i="1" dirty="0" err="1" smtClean="0">
                <a:latin typeface="Adobe Caslon Pro" pitchFamily="18" charset="0"/>
              </a:rPr>
              <a:t>autres</a:t>
            </a:r>
            <a:r>
              <a:rPr lang="en-CA" i="1" dirty="0" smtClean="0">
                <a:latin typeface="Adobe Caslon Pro" pitchFamily="18" charset="0"/>
              </a:rPr>
              <a:t> </a:t>
            </a:r>
            <a:r>
              <a:rPr lang="en-CA" i="1" dirty="0" err="1" smtClean="0">
                <a:latin typeface="Adobe Caslon Pro" pitchFamily="18" charset="0"/>
              </a:rPr>
              <a:t>candidats</a:t>
            </a:r>
            <a:r>
              <a:rPr lang="en-CA" i="1" dirty="0" smtClean="0">
                <a:latin typeface="Adobe Caslon Pro" pitchFamily="18" charset="0"/>
              </a:rPr>
              <a:t> (</a:t>
            </a:r>
            <a:r>
              <a:rPr lang="en-CA" i="1" dirty="0" err="1" smtClean="0">
                <a:latin typeface="Adobe Caslon Pro" pitchFamily="18" charset="0"/>
              </a:rPr>
              <a:t>défauts</a:t>
            </a:r>
            <a:r>
              <a:rPr lang="en-CA" i="1" dirty="0" smtClean="0">
                <a:latin typeface="Adobe Caslon Pro" pitchFamily="18" charset="0"/>
              </a:rPr>
              <a:t>, profession qui </a:t>
            </a:r>
            <a:r>
              <a:rPr lang="en-CA" i="1" dirty="0" err="1" smtClean="0">
                <a:latin typeface="Adobe Caslon Pro" pitchFamily="18" charset="0"/>
              </a:rPr>
              <a:t>n’est</a:t>
            </a:r>
            <a:r>
              <a:rPr lang="en-CA" i="1" dirty="0" smtClean="0">
                <a:latin typeface="Adobe Caslon Pro" pitchFamily="18" charset="0"/>
              </a:rPr>
              <a:t> pas </a:t>
            </a:r>
            <a:r>
              <a:rPr lang="en-CA" i="1" dirty="0" err="1" smtClean="0">
                <a:latin typeface="Adobe Caslon Pro" pitchFamily="18" charset="0"/>
              </a:rPr>
              <a:t>pertinente</a:t>
            </a:r>
            <a:r>
              <a:rPr lang="en-CA" i="1" dirty="0" smtClean="0">
                <a:latin typeface="Adobe Caslon Pro" pitchFamily="18" charset="0"/>
              </a:rPr>
              <a:t>). </a:t>
            </a:r>
            <a:endParaRPr lang="en-US" i="1" dirty="0">
              <a:latin typeface="Adobe Caslon Pro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>
                <a:latin typeface="Chiller" pitchFamily="82" charset="0"/>
              </a:rPr>
              <a:t>L’île</a:t>
            </a:r>
            <a:endParaRPr lang="en-US" dirty="0">
              <a:latin typeface="Chiller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err="1" smtClean="0">
                <a:latin typeface="Adobe Caslon Pro" pitchFamily="18" charset="0"/>
              </a:rPr>
              <a:t>Militaire</a:t>
            </a:r>
            <a:r>
              <a:rPr lang="en-CA" dirty="0" smtClean="0">
                <a:latin typeface="Adobe Caslon Pro" pitchFamily="18" charset="0"/>
              </a:rPr>
              <a:t> (Patricia), </a:t>
            </a:r>
            <a:r>
              <a:rPr lang="en-CA" dirty="0" smtClean="0">
                <a:latin typeface="Adobe Caslon Pro" pitchFamily="18" charset="0"/>
              </a:rPr>
              <a:t>femme de </a:t>
            </a:r>
            <a:r>
              <a:rPr lang="en-CA" dirty="0" smtClean="0">
                <a:latin typeface="Adobe Caslon Pro" pitchFamily="18" charset="0"/>
              </a:rPr>
              <a:t>ménage (Melissa), </a:t>
            </a:r>
            <a:r>
              <a:rPr lang="en-CA" dirty="0" err="1" smtClean="0">
                <a:latin typeface="Adobe Caslon Pro" pitchFamily="18" charset="0"/>
              </a:rPr>
              <a:t>pêcheur</a:t>
            </a:r>
            <a:r>
              <a:rPr lang="en-CA" dirty="0" smtClean="0">
                <a:latin typeface="Adobe Caslon Pro" pitchFamily="18" charset="0"/>
              </a:rPr>
              <a:t> (Lloyd), clown (Angela), </a:t>
            </a:r>
            <a:r>
              <a:rPr lang="en-CA" dirty="0" err="1" smtClean="0">
                <a:latin typeface="Adobe Caslon Pro" pitchFamily="18" charset="0"/>
              </a:rPr>
              <a:t>médecin</a:t>
            </a:r>
            <a:r>
              <a:rPr lang="en-CA" dirty="0" smtClean="0">
                <a:latin typeface="Adobe Caslon Pro" pitchFamily="18" charset="0"/>
              </a:rPr>
              <a:t> (Andrea), </a:t>
            </a:r>
            <a:r>
              <a:rPr lang="en-CA" dirty="0" err="1" smtClean="0">
                <a:latin typeface="Adobe Caslon Pro" pitchFamily="18" charset="0"/>
              </a:rPr>
              <a:t>infirmière</a:t>
            </a:r>
            <a:r>
              <a:rPr lang="en-CA" dirty="0" smtClean="0">
                <a:latin typeface="Adobe Caslon Pro" pitchFamily="18" charset="0"/>
              </a:rPr>
              <a:t> (Ashley), </a:t>
            </a:r>
            <a:r>
              <a:rPr lang="en-CA" dirty="0" err="1" smtClean="0">
                <a:latin typeface="Adobe Caslon Pro" pitchFamily="18" charset="0"/>
              </a:rPr>
              <a:t>comptable</a:t>
            </a:r>
            <a:r>
              <a:rPr lang="en-CA" dirty="0" smtClean="0">
                <a:latin typeface="Adobe Caslon Pro" pitchFamily="18" charset="0"/>
              </a:rPr>
              <a:t> (Janet), </a:t>
            </a:r>
            <a:r>
              <a:rPr lang="en-CA" dirty="0" err="1" smtClean="0">
                <a:latin typeface="Adobe Caslon Pro" pitchFamily="18" charset="0"/>
              </a:rPr>
              <a:t>menuisier</a:t>
            </a:r>
            <a:r>
              <a:rPr lang="en-CA" smtClean="0">
                <a:latin typeface="Adobe Caslon Pro" pitchFamily="18" charset="0"/>
              </a:rPr>
              <a:t> (</a:t>
            </a:r>
            <a:r>
              <a:rPr lang="en-CA" dirty="0" err="1">
                <a:latin typeface="Adobe Caslon Pro" pitchFamily="18" charset="0"/>
              </a:rPr>
              <a:t>N</a:t>
            </a:r>
            <a:r>
              <a:rPr lang="en-CA" smtClean="0">
                <a:latin typeface="Adobe Caslon Pro" pitchFamily="18" charset="0"/>
              </a:rPr>
              <a:t>adine</a:t>
            </a:r>
            <a:r>
              <a:rPr lang="en-CA" dirty="0" smtClean="0">
                <a:latin typeface="Adobe Caslon Pro" pitchFamily="18" charset="0"/>
              </a:rPr>
              <a:t>), </a:t>
            </a:r>
            <a:r>
              <a:rPr lang="en-CA" dirty="0" err="1" smtClean="0">
                <a:latin typeface="Adobe Caslon Pro" pitchFamily="18" charset="0"/>
              </a:rPr>
              <a:t>religieuse</a:t>
            </a:r>
            <a:r>
              <a:rPr lang="en-CA" dirty="0" smtClean="0">
                <a:latin typeface="Adobe Caslon Pro" pitchFamily="18" charset="0"/>
              </a:rPr>
              <a:t>/</a:t>
            </a:r>
            <a:r>
              <a:rPr lang="en-CA" dirty="0" err="1" smtClean="0">
                <a:latin typeface="Adobe Caslon Pro" pitchFamily="18" charset="0"/>
              </a:rPr>
              <a:t>soeur</a:t>
            </a:r>
            <a:r>
              <a:rPr lang="en-CA" dirty="0" smtClean="0">
                <a:latin typeface="Adobe Caslon Pro" pitchFamily="18" charset="0"/>
              </a:rPr>
              <a:t>, </a:t>
            </a:r>
            <a:r>
              <a:rPr lang="en-CA" dirty="0" err="1" smtClean="0">
                <a:latin typeface="Adobe Caslon Pro" pitchFamily="18" charset="0"/>
              </a:rPr>
              <a:t>ingénieur</a:t>
            </a:r>
            <a:r>
              <a:rPr lang="en-CA" dirty="0" smtClean="0">
                <a:latin typeface="Adobe Caslon Pro" pitchFamily="18" charset="0"/>
              </a:rPr>
              <a:t> (Deb), </a:t>
            </a:r>
            <a:r>
              <a:rPr lang="en-CA" dirty="0" err="1" smtClean="0">
                <a:latin typeface="Adobe Caslon Pro" pitchFamily="18" charset="0"/>
              </a:rPr>
              <a:t>sorcier-guérisseur</a:t>
            </a:r>
            <a:r>
              <a:rPr lang="en-CA" dirty="0" smtClean="0">
                <a:latin typeface="Adobe Caslon Pro" pitchFamily="18" charset="0"/>
              </a:rPr>
              <a:t> (Laura), mannequin (Darren). </a:t>
            </a:r>
            <a:endParaRPr lang="en-US" dirty="0">
              <a:latin typeface="Adobe Caslon Pro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6600" dirty="0" err="1" smtClean="0">
                <a:latin typeface="Chiller" pitchFamily="82" charset="0"/>
              </a:rPr>
              <a:t>Rôles</a:t>
            </a:r>
            <a:endParaRPr lang="en-US" sz="6600" dirty="0">
              <a:latin typeface="Chiller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>
                <a:latin typeface="Book Antiqua" pitchFamily="18" charset="0"/>
              </a:rPr>
              <a:t>Selon vous, le bonheur a-t-il changé depuis la préhistoire ? </a:t>
            </a:r>
          </a:p>
          <a:p>
            <a:r>
              <a:rPr lang="fr-FR" dirty="0" smtClean="0">
                <a:latin typeface="Book Antiqua" pitchFamily="18" charset="0"/>
              </a:rPr>
              <a:t>Qu’est-ce que le bonheur pour vous ?</a:t>
            </a:r>
          </a:p>
          <a:p>
            <a:r>
              <a:rPr lang="fr-FR" dirty="0" smtClean="0">
                <a:latin typeface="Book Antiqua" pitchFamily="18" charset="0"/>
              </a:rPr>
              <a:t>Satisfaire tous ses désirs: est-ce la clé du bonheur ?</a:t>
            </a:r>
          </a:p>
          <a:p>
            <a:endParaRPr lang="fr-FR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6600" dirty="0" smtClean="0">
                <a:latin typeface="Chiller" pitchFamily="82" charset="0"/>
              </a:rPr>
              <a:t>Le bonheur à travers les temps</a:t>
            </a:r>
            <a:endParaRPr lang="fr-FR" sz="6600" dirty="0">
              <a:latin typeface="Chiller" pitchFamily="82" charset="0"/>
            </a:endParaRPr>
          </a:p>
        </p:txBody>
      </p:sp>
      <p:pic>
        <p:nvPicPr>
          <p:cNvPr id="4" name="Picture 3" descr="bonheursmile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3645024"/>
            <a:ext cx="3456384" cy="2592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fr-FR" dirty="0" smtClean="0">
                <a:latin typeface="Bookman Old Style" pitchFamily="18" charset="0"/>
              </a:rPr>
              <a:t>Activité de mémorisation</a:t>
            </a:r>
          </a:p>
          <a:p>
            <a:r>
              <a:rPr lang="fr-FR" dirty="0" smtClean="0">
                <a:latin typeface="Bookman Old Style" pitchFamily="18" charset="0"/>
              </a:rPr>
              <a:t>Présentez-vous à vos camarades de classe.</a:t>
            </a:r>
          </a:p>
          <a:p>
            <a:pPr lvl="1"/>
            <a:r>
              <a:rPr lang="fr-FR" dirty="0" smtClean="0">
                <a:latin typeface="Bookman Old Style" pitchFamily="18" charset="0"/>
              </a:rPr>
              <a:t>Prénom</a:t>
            </a:r>
          </a:p>
          <a:p>
            <a:pPr lvl="1"/>
            <a:r>
              <a:rPr lang="fr-FR" dirty="0" smtClean="0">
                <a:latin typeface="Bookman Old Style" pitchFamily="18" charset="0"/>
              </a:rPr>
              <a:t>Profession et spécialité</a:t>
            </a:r>
          </a:p>
          <a:p>
            <a:pPr lvl="1"/>
            <a:r>
              <a:rPr lang="fr-FR" dirty="0" smtClean="0">
                <a:latin typeface="Bookman Old Style" pitchFamily="18" charset="0"/>
              </a:rPr>
              <a:t>Niveau enseigné (préscolaire, primaire, secondaire, universitaire).</a:t>
            </a:r>
          </a:p>
          <a:p>
            <a:pPr lvl="1"/>
            <a:r>
              <a:rPr lang="fr-FR" dirty="0" smtClean="0">
                <a:latin typeface="Bookman Old Style" pitchFamily="18" charset="0"/>
              </a:rPr>
              <a:t>Formation et parcours professionnel</a:t>
            </a:r>
          </a:p>
          <a:p>
            <a:pPr lvl="1"/>
            <a:r>
              <a:rPr lang="fr-FR" dirty="0" smtClean="0">
                <a:latin typeface="Bookman Old Style" pitchFamily="18" charset="0"/>
              </a:rPr>
              <a:t>Autres informations au choix (situation familiale, etc.)</a:t>
            </a:r>
          </a:p>
          <a:p>
            <a:pPr lvl="1">
              <a:buNone/>
            </a:pPr>
            <a:r>
              <a:rPr lang="fr-FR" sz="1900" i="1" dirty="0" smtClean="0">
                <a:latin typeface="Bookman Old Style" pitchFamily="18" charset="0"/>
              </a:rPr>
              <a:t>N. B. Vous avez 3 minutes chacun pour vous présenter. Après 6 minutes, on change de partenaire.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0" i="1" dirty="0" smtClean="0">
                <a:latin typeface="Bookman Old Style" pitchFamily="18" charset="0"/>
              </a:rPr>
              <a:t>Faisons connaissance</a:t>
            </a:r>
            <a:endParaRPr lang="fr-FR" b="0" i="1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>
                <a:latin typeface="Bookman Old Style" pitchFamily="18" charset="0"/>
              </a:rPr>
              <a:t>Comment former des questions: </a:t>
            </a:r>
          </a:p>
          <a:p>
            <a:pPr lvl="1"/>
            <a:r>
              <a:rPr lang="fr-FR" dirty="0" smtClean="0">
                <a:solidFill>
                  <a:srgbClr val="FF0000"/>
                </a:solidFill>
                <a:latin typeface="Bookman Old Style" pitchFamily="18" charset="0"/>
              </a:rPr>
              <a:t>Est-ce que </a:t>
            </a:r>
            <a:r>
              <a:rPr lang="fr-FR" dirty="0" smtClean="0">
                <a:latin typeface="Bookman Old Style" pitchFamily="18" charset="0"/>
              </a:rPr>
              <a:t>vous enseignez depuis longtemps ?</a:t>
            </a:r>
          </a:p>
          <a:p>
            <a:pPr lvl="1"/>
            <a:r>
              <a:rPr lang="fr-FR" dirty="0" smtClean="0">
                <a:solidFill>
                  <a:srgbClr val="FF0000"/>
                </a:solidFill>
                <a:latin typeface="Bookman Old Style" pitchFamily="18" charset="0"/>
              </a:rPr>
              <a:t>Enseignez-vous</a:t>
            </a:r>
            <a:r>
              <a:rPr lang="fr-FR" dirty="0" smtClean="0">
                <a:latin typeface="Bookman Old Style" pitchFamily="18" charset="0"/>
              </a:rPr>
              <a:t> le français langue seconde ?</a:t>
            </a:r>
          </a:p>
          <a:p>
            <a:pPr lvl="1"/>
            <a:endParaRPr lang="fr-FR" dirty="0" smtClean="0">
              <a:latin typeface="Bookman Old Style" pitchFamily="18" charset="0"/>
            </a:endParaRPr>
          </a:p>
          <a:p>
            <a:pPr lvl="1">
              <a:buNone/>
            </a:pPr>
            <a:r>
              <a:rPr lang="fr-FR" dirty="0" smtClean="0">
                <a:latin typeface="Bookman Old Style" pitchFamily="18" charset="0"/>
              </a:rPr>
              <a:t>À l’oral, les locuteurs omettent souvent le « est-ce que ».  </a:t>
            </a:r>
          </a:p>
          <a:p>
            <a:pPr lvl="1">
              <a:buNone/>
            </a:pPr>
            <a:r>
              <a:rPr lang="fr-FR" dirty="0" smtClean="0">
                <a:latin typeface="Bookman Old Style" pitchFamily="18" charset="0"/>
              </a:rPr>
              <a:t>Exemple: « Vous enseignez les mathématiques? »</a:t>
            </a:r>
          </a:p>
          <a:p>
            <a:pPr lvl="1">
              <a:buNone/>
            </a:pPr>
            <a:endParaRPr lang="fr-FR" dirty="0" smtClean="0">
              <a:latin typeface="Bookman Old Style" pitchFamily="18" charset="0"/>
            </a:endParaRPr>
          </a:p>
          <a:p>
            <a:pPr lvl="1">
              <a:buNone/>
            </a:pPr>
            <a:endParaRPr lang="fr-FR" dirty="0" smtClean="0">
              <a:latin typeface="Bookman Old Style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0" i="1" dirty="0" smtClean="0">
                <a:latin typeface="Bookman Old Style" pitchFamily="18" charset="0"/>
              </a:rPr>
              <a:t>Faisons connaissance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latin typeface="Bookman Old Style" pitchFamily="18" charset="0"/>
              </a:rPr>
              <a:t>Avantages et désavantages</a:t>
            </a:r>
          </a:p>
          <a:p>
            <a:endParaRPr lang="fr-FR" dirty="0" smtClean="0">
              <a:latin typeface="Bookman Old Style" pitchFamily="18" charset="0"/>
            </a:endParaRPr>
          </a:p>
          <a:p>
            <a:r>
              <a:rPr lang="fr-FR" dirty="0" smtClean="0">
                <a:latin typeface="Bookman Old Style" pitchFamily="18" charset="0"/>
              </a:rPr>
              <a:t>Formez des équipes de 3. </a:t>
            </a:r>
          </a:p>
          <a:p>
            <a:pPr lvl="1"/>
            <a:r>
              <a:rPr lang="fr-FR" dirty="0" smtClean="0">
                <a:latin typeface="Bookman Old Style" pitchFamily="18" charset="0"/>
              </a:rPr>
              <a:t>1) Lisez le questionnaire. </a:t>
            </a:r>
          </a:p>
          <a:p>
            <a:pPr lvl="1"/>
            <a:r>
              <a:rPr lang="fr-FR" dirty="0" smtClean="0">
                <a:latin typeface="Bookman Old Style" pitchFamily="18" charset="0"/>
              </a:rPr>
              <a:t>2) Complétez-le. </a:t>
            </a:r>
          </a:p>
          <a:p>
            <a:pPr lvl="1"/>
            <a:r>
              <a:rPr lang="fr-FR" dirty="0" smtClean="0">
                <a:latin typeface="Bookman Old Style" pitchFamily="18" charset="0"/>
              </a:rPr>
              <a:t>3) Partagez vos résultats avec vos partenaires (à l’oral). </a:t>
            </a:r>
          </a:p>
          <a:p>
            <a:pPr lvl="1"/>
            <a:r>
              <a:rPr lang="fr-FR" dirty="0" smtClean="0">
                <a:latin typeface="Bookman Old Style" pitchFamily="18" charset="0"/>
              </a:rPr>
              <a:t>4) Conclusion: seriez-vous une bonne équipe? Dites pourquoi.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0" i="1" dirty="0" smtClean="0">
                <a:latin typeface="Bookman Old Style" pitchFamily="18" charset="0"/>
              </a:rPr>
              <a:t>Le travail d’équipe</a:t>
            </a:r>
            <a:endParaRPr lang="fr-FR" b="0" i="1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FR" dirty="0" smtClean="0">
                <a:latin typeface="Bookman Old Style" pitchFamily="18" charset="0"/>
              </a:rPr>
              <a:t>D’accord ou pas d’accord ?</a:t>
            </a:r>
          </a:p>
          <a:p>
            <a:endParaRPr lang="fr-FR" dirty="0" smtClean="0">
              <a:latin typeface="Bookman Old Style" pitchFamily="18" charset="0"/>
            </a:endParaRPr>
          </a:p>
          <a:p>
            <a:r>
              <a:rPr lang="fr-FR" dirty="0" smtClean="0">
                <a:latin typeface="Bookman Old Style" pitchFamily="18" charset="0"/>
              </a:rPr>
              <a:t>« Deux têtes valent mieux qu’une »</a:t>
            </a:r>
          </a:p>
          <a:p>
            <a:r>
              <a:rPr lang="fr-FR" dirty="0" smtClean="0">
                <a:latin typeface="Bookman Old Style" pitchFamily="18" charset="0"/>
              </a:rPr>
              <a:t>« Une équipe a toujours besoin d’un leader »</a:t>
            </a:r>
          </a:p>
          <a:p>
            <a:r>
              <a:rPr lang="fr-FR" dirty="0" smtClean="0">
                <a:latin typeface="Bookman Old Style" pitchFamily="18" charset="0"/>
              </a:rPr>
              <a:t>« Les conflits entre coéquipiers rendent une équipe plus efficace »</a:t>
            </a:r>
          </a:p>
          <a:p>
            <a:r>
              <a:rPr lang="fr-FR" dirty="0" smtClean="0">
                <a:latin typeface="Bookman Old Style" pitchFamily="18" charset="0"/>
              </a:rPr>
              <a:t>« Il faut avoir des personnalités semblables pour faire partie d’une équipe »</a:t>
            </a:r>
          </a:p>
          <a:p>
            <a:endParaRPr lang="fr-FR" dirty="0">
              <a:latin typeface="Bookman Old Style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0" i="1" dirty="0" smtClean="0">
                <a:latin typeface="Bookman Old Style" pitchFamily="18" charset="0"/>
              </a:rPr>
              <a:t>Le travail d’équipe</a:t>
            </a:r>
            <a:endParaRPr lang="fr-FR" b="0" i="1" dirty="0"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r-FR" dirty="0" smtClean="0">
              <a:latin typeface="Bookman Old Style" pitchFamily="18" charset="0"/>
            </a:endParaRPr>
          </a:p>
          <a:p>
            <a:pPr>
              <a:buNone/>
            </a:pPr>
            <a:endParaRPr lang="fr-FR" dirty="0" smtClean="0">
              <a:latin typeface="Bookman Old Style" pitchFamily="18" charset="0"/>
            </a:endParaRPr>
          </a:p>
          <a:p>
            <a:r>
              <a:rPr lang="fr-FR" dirty="0" smtClean="0">
                <a:latin typeface="Bookman Old Style" pitchFamily="18" charset="0"/>
              </a:rPr>
              <a:t>Discipline et gestion de classe: </a:t>
            </a:r>
          </a:p>
          <a:p>
            <a:pPr>
              <a:buNone/>
            </a:pPr>
            <a:r>
              <a:rPr lang="fr-FR" smtClean="0">
                <a:latin typeface="Bookman Old Style" pitchFamily="18" charset="0"/>
              </a:rPr>
              <a:t>  quelles </a:t>
            </a:r>
            <a:r>
              <a:rPr lang="fr-FR" dirty="0" smtClean="0">
                <a:latin typeface="Bookman Old Style" pitchFamily="18" charset="0"/>
              </a:rPr>
              <a:t>méthodes employez-vous </a:t>
            </a:r>
            <a:r>
              <a:rPr lang="fr-FR" smtClean="0">
                <a:latin typeface="Bookman Old Style" pitchFamily="18" charset="0"/>
              </a:rPr>
              <a:t>dans votre pays</a:t>
            </a:r>
            <a:r>
              <a:rPr lang="fr-FR" dirty="0" smtClean="0">
                <a:latin typeface="Bookman Old Style" pitchFamily="18" charset="0"/>
              </a:rPr>
              <a:t>?</a:t>
            </a:r>
          </a:p>
          <a:p>
            <a:r>
              <a:rPr lang="fr-FR" dirty="0" smtClean="0">
                <a:latin typeface="Bookman Old Style" pitchFamily="18" charset="0"/>
              </a:rPr>
              <a:t>Lesquelles sont les plus efficaces? Les moins efficaces? </a:t>
            </a:r>
          </a:p>
          <a:p>
            <a:endParaRPr lang="fr-FR" dirty="0" smtClean="0">
              <a:latin typeface="Bookman Old Style" pitchFamily="18" charset="0"/>
            </a:endParaRPr>
          </a:p>
          <a:p>
            <a:r>
              <a:rPr lang="fr-FR" dirty="0" smtClean="0">
                <a:latin typeface="Bookman Old Style" pitchFamily="18" charset="0"/>
              </a:rPr>
              <a:t>Anecdotes (imparfait/passé composé).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07088" cy="1642194"/>
          </a:xfrm>
        </p:spPr>
        <p:txBody>
          <a:bodyPr/>
          <a:lstStyle/>
          <a:p>
            <a:r>
              <a:rPr lang="fr-FR" b="0" i="1" dirty="0" smtClean="0">
                <a:latin typeface="Bookman Old Style" pitchFamily="18" charset="0"/>
              </a:rPr>
              <a:t>Discipline/Gestion de classe</a:t>
            </a:r>
            <a:endParaRPr lang="fr-FR" b="0" i="1" dirty="0">
              <a:latin typeface="Bookman Old Style" pitchFamily="18" charset="0"/>
            </a:endParaRPr>
          </a:p>
        </p:txBody>
      </p:sp>
      <p:pic>
        <p:nvPicPr>
          <p:cNvPr id="4" name="Picture 3" descr="Child-Discipline-200x3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92280" y="188640"/>
            <a:ext cx="1776197" cy="2664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b="0" dirty="0" smtClean="0">
                <a:latin typeface="Bookman Old Style" pitchFamily="18" charset="0"/>
              </a:rPr>
              <a:t>Atelier #2 – </a:t>
            </a:r>
            <a:r>
              <a:rPr lang="fr-FR" b="0" dirty="0" smtClean="0">
                <a:latin typeface="Chiller" pitchFamily="82" charset="0"/>
              </a:rPr>
              <a:t>Niveau intermédiaire</a:t>
            </a:r>
            <a:endParaRPr lang="fr-FR" b="0" dirty="0">
              <a:latin typeface="Chiller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611606"/>
            <a:ext cx="7772400" cy="2553698"/>
          </a:xfrm>
        </p:spPr>
        <p:txBody>
          <a:bodyPr>
            <a:normAutofit/>
          </a:bodyPr>
          <a:lstStyle/>
          <a:p>
            <a:r>
              <a:rPr lang="fr-FR" sz="1800" dirty="0" smtClean="0">
                <a:latin typeface="Bookman Old Style" pitchFamily="18" charset="0"/>
              </a:rPr>
              <a:t>Le corps humain</a:t>
            </a:r>
          </a:p>
          <a:p>
            <a:r>
              <a:rPr lang="fr-FR" sz="1800" dirty="0" smtClean="0">
                <a:latin typeface="Bookman Old Style" pitchFamily="18" charset="0"/>
              </a:rPr>
              <a:t>Chez le médecin</a:t>
            </a:r>
          </a:p>
          <a:p>
            <a:r>
              <a:rPr lang="fr-FR" sz="1800" dirty="0" smtClean="0">
                <a:latin typeface="Bookman Old Style" pitchFamily="18" charset="0"/>
              </a:rPr>
              <a:t>Jeu: l’île</a:t>
            </a:r>
          </a:p>
          <a:p>
            <a:r>
              <a:rPr lang="fr-FR" sz="1800" dirty="0" smtClean="0">
                <a:latin typeface="Chiller" pitchFamily="82" charset="0"/>
              </a:rPr>
              <a:t>L</a:t>
            </a:r>
            <a:r>
              <a:rPr lang="fr-FR" sz="1800" dirty="0" smtClean="0">
                <a:latin typeface="Bookman Old Style" pitchFamily="18" charset="0"/>
              </a:rPr>
              <a:t>e bonheur</a:t>
            </a:r>
          </a:p>
          <a:p>
            <a:r>
              <a:rPr lang="fr-FR" sz="1800" dirty="0" smtClean="0">
                <a:latin typeface="Chiller" pitchFamily="82" charset="0"/>
              </a:rPr>
              <a:t>Spécial enseignants: </a:t>
            </a:r>
            <a:r>
              <a:rPr lang="fr-FR" sz="1800" dirty="0">
                <a:latin typeface="Bookman Old Style" pitchFamily="18" charset="0"/>
              </a:rPr>
              <a:t>L</a:t>
            </a:r>
            <a:r>
              <a:rPr lang="fr-FR" sz="1800" dirty="0" smtClean="0">
                <a:latin typeface="Bookman Old Style" pitchFamily="18" charset="0"/>
              </a:rPr>
              <a:t>’éducation </a:t>
            </a:r>
            <a:r>
              <a:rPr lang="fr-FR" sz="1800" dirty="0" smtClean="0">
                <a:latin typeface="Bookman Old Style" pitchFamily="18" charset="0"/>
              </a:rPr>
              <a:t>libre</a:t>
            </a:r>
            <a:endParaRPr lang="fr-FR" sz="1800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rpshumain1b.jpg"/>
          <p:cNvPicPr>
            <a:picLocks noChangeAspect="1"/>
          </p:cNvPicPr>
          <p:nvPr/>
        </p:nvPicPr>
        <p:blipFill>
          <a:blip r:embed="rId2" cstate="print"/>
          <a:srcRect l="4827" t="14700"/>
          <a:stretch>
            <a:fillRect/>
          </a:stretch>
        </p:blipFill>
        <p:spPr>
          <a:xfrm>
            <a:off x="4716016" y="1008112"/>
            <a:ext cx="4427984" cy="584988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0" i="1" dirty="0" smtClean="0">
                <a:latin typeface="Bookman Old Style" pitchFamily="18" charset="0"/>
              </a:rPr>
              <a:t>Le corps humain</a:t>
            </a:r>
            <a:endParaRPr lang="fr-FR" b="0" i="1" dirty="0">
              <a:latin typeface="Bookman Old Styl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1628800"/>
            <a:ext cx="316835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dirty="0" smtClean="0">
                <a:latin typeface="Bookman Old Style" pitchFamily="18" charset="0"/>
              </a:rPr>
              <a:t> Révision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>
                <a:latin typeface="Bookman Old Style" pitchFamily="18" charset="0"/>
              </a:rPr>
              <a:t> Feuille d’exercices: les expressions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>
                <a:latin typeface="Bookman Old Style" pitchFamily="18" charset="0"/>
              </a:rPr>
              <a:t> Autres expressions</a:t>
            </a:r>
          </a:p>
          <a:p>
            <a:pPr>
              <a:buFont typeface="Arial" pitchFamily="34" charset="0"/>
              <a:buChar char="•"/>
            </a:pPr>
            <a:endParaRPr lang="fr-FR" dirty="0" smtClean="0">
              <a:latin typeface="Bookman Old Style" pitchFamily="18" charset="0"/>
            </a:endParaRPr>
          </a:p>
          <a:p>
            <a:pPr>
              <a:buFont typeface="Arial" pitchFamily="34" charset="0"/>
              <a:buChar char="•"/>
            </a:pPr>
            <a:endParaRPr lang="fr-FR" dirty="0" smtClean="0">
              <a:latin typeface="Bookman Old Style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fr-FR" dirty="0" smtClean="0">
                <a:latin typeface="Bookman Old Style" pitchFamily="18" charset="0"/>
              </a:rPr>
              <a:t> J’ai mal au dos.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>
                <a:latin typeface="Bookman Old Style" pitchFamily="18" charset="0"/>
              </a:rPr>
              <a:t> J’ai la tête qui tourne.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>
                <a:latin typeface="Bookman Old Style" pitchFamily="18" charset="0"/>
              </a:rPr>
              <a:t> Je ne me sens pas bien.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>
                <a:latin typeface="Bookman Old Style" pitchFamily="18" charset="0"/>
              </a:rPr>
              <a:t> Je suis fatigué(e</a:t>
            </a:r>
            <a:r>
              <a:rPr lang="fr-FR" dirty="0" smtClean="0">
                <a:latin typeface="Bookman Old Style" pitchFamily="18" charset="0"/>
              </a:rPr>
              <a:t>).</a:t>
            </a:r>
            <a:endParaRPr lang="fr-FR" dirty="0" smtClean="0">
              <a:latin typeface="Bookman Old Style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fr-FR" dirty="0" smtClean="0">
                <a:latin typeface="Bookman Old Style" pitchFamily="18" charset="0"/>
              </a:rPr>
              <a:t> Je suis épuisé (e</a:t>
            </a:r>
            <a:r>
              <a:rPr lang="fr-FR" dirty="0" smtClean="0">
                <a:latin typeface="Bookman Old Style" pitchFamily="18" charset="0"/>
              </a:rPr>
              <a:t>).</a:t>
            </a:r>
            <a:endParaRPr lang="fr-FR" dirty="0" smtClean="0">
              <a:latin typeface="Bookman Old Style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fr-FR" dirty="0" smtClean="0">
                <a:latin typeface="Bookman Old Style" pitchFamily="18" charset="0"/>
              </a:rPr>
              <a:t> J’ai les yeux qui </a:t>
            </a:r>
            <a:r>
              <a:rPr lang="fr-FR" dirty="0" smtClean="0">
                <a:latin typeface="Bookman Old Style" pitchFamily="18" charset="0"/>
              </a:rPr>
              <a:t>piquent.</a:t>
            </a:r>
            <a:endParaRPr lang="fr-FR" dirty="0" smtClean="0">
              <a:latin typeface="Bookman Old Style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fr-FR" dirty="0" smtClean="0">
                <a:latin typeface="Bookman Old Style" pitchFamily="18" charset="0"/>
              </a:rPr>
              <a:t> J’ai les yeux qui </a:t>
            </a:r>
            <a:r>
              <a:rPr lang="fr-FR" dirty="0" smtClean="0">
                <a:latin typeface="Bookman Old Style" pitchFamily="18" charset="0"/>
              </a:rPr>
              <a:t>brûlent.</a:t>
            </a:r>
            <a:endParaRPr lang="fr-FR" dirty="0" smtClean="0">
              <a:latin typeface="Bookman Old Style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fr-FR" dirty="0" smtClean="0">
                <a:latin typeface="Bookman Old Style" pitchFamily="18" charset="0"/>
              </a:rPr>
              <a:t> Ça </a:t>
            </a:r>
            <a:r>
              <a:rPr lang="fr-FR" dirty="0" smtClean="0">
                <a:latin typeface="Bookman Old Style" pitchFamily="18" charset="0"/>
              </a:rPr>
              <a:t>gratte !</a:t>
            </a:r>
            <a:endParaRPr lang="fr-FR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>
                <a:latin typeface="Bookman Old Style" pitchFamily="18" charset="0"/>
              </a:rPr>
              <a:t>Mises en situation –en équipes de 2. </a:t>
            </a:r>
          </a:p>
          <a:p>
            <a:pPr>
              <a:buNone/>
            </a:pPr>
            <a:endParaRPr lang="fr-FR" dirty="0" smtClean="0">
              <a:latin typeface="Bookman Old Style" pitchFamily="18" charset="0"/>
            </a:endParaRPr>
          </a:p>
          <a:p>
            <a:r>
              <a:rPr lang="fr-FR" dirty="0" smtClean="0">
                <a:latin typeface="Bookman Old Style" pitchFamily="18" charset="0"/>
              </a:rPr>
              <a:t>En équipes, lisez les textes, encerclez les mots difficiles, et jouez-les.</a:t>
            </a:r>
          </a:p>
          <a:p>
            <a:endParaRPr lang="fr-FR" dirty="0" smtClean="0">
              <a:latin typeface="Bookman Old Style" pitchFamily="18" charset="0"/>
            </a:endParaRPr>
          </a:p>
          <a:p>
            <a:r>
              <a:rPr lang="fr-FR" dirty="0" smtClean="0">
                <a:latin typeface="Bookman Old Style" pitchFamily="18" charset="0"/>
              </a:rPr>
              <a:t>Les autres équipes peuvent poser des questions sur le vocabulaire. Il faut y répondre sans traduire (en mimant ou en expliquant). </a:t>
            </a:r>
            <a:endParaRPr lang="fr-FR" dirty="0">
              <a:latin typeface="Bookman Old Style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0" i="1" dirty="0" smtClean="0">
                <a:latin typeface="Bookman Old Style" pitchFamily="18" charset="0"/>
              </a:rPr>
              <a:t>Chez le médecin</a:t>
            </a:r>
            <a:endParaRPr lang="fr-FR" b="0" i="1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205</TotalTime>
  <Words>604</Words>
  <Application>Microsoft Office PowerPoint</Application>
  <PresentationFormat>Affichage à l'écran (4:3)</PresentationFormat>
  <Paragraphs>110</Paragraphs>
  <Slides>19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0" baseType="lpstr">
      <vt:lpstr>Concourse</vt:lpstr>
      <vt:lpstr>Atelier #1 – Niveau intermédiaire</vt:lpstr>
      <vt:lpstr>Faisons connaissance</vt:lpstr>
      <vt:lpstr>Faisons connaissance</vt:lpstr>
      <vt:lpstr>Le travail d’équipe</vt:lpstr>
      <vt:lpstr>Le travail d’équipe</vt:lpstr>
      <vt:lpstr>Discipline/Gestion de classe</vt:lpstr>
      <vt:lpstr>Atelier #2 – Niveau intermédiaire</vt:lpstr>
      <vt:lpstr>Le corps humain</vt:lpstr>
      <vt:lpstr>Chez le médecin</vt:lpstr>
      <vt:lpstr>Présentation PowerPoint</vt:lpstr>
      <vt:lpstr>Présentation PowerPoint</vt:lpstr>
      <vt:lpstr>Présentation PowerPoint</vt:lpstr>
      <vt:lpstr>Dialogue</vt:lpstr>
      <vt:lpstr>À la pharmacie</vt:lpstr>
      <vt:lpstr>On est tous utiles !</vt:lpstr>
      <vt:lpstr>L’île</vt:lpstr>
      <vt:lpstr>Rôles</vt:lpstr>
      <vt:lpstr>Le bonheur à travers les temps</vt:lpstr>
      <vt:lpstr>Présentation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Shady Luna</dc:creator>
  <cp:lastModifiedBy>UQTR</cp:lastModifiedBy>
  <cp:revision>50</cp:revision>
  <dcterms:created xsi:type="dcterms:W3CDTF">2013-07-11T04:16:11Z</dcterms:created>
  <dcterms:modified xsi:type="dcterms:W3CDTF">2013-07-12T20:51:06Z</dcterms:modified>
</cp:coreProperties>
</file>